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8"/>
  </p:notesMasterIdLst>
  <p:handoutMasterIdLst>
    <p:handoutMasterId r:id="rId19"/>
  </p:handoutMasterIdLst>
  <p:sldIdLst>
    <p:sldId id="547" r:id="rId2"/>
    <p:sldId id="550" r:id="rId3"/>
    <p:sldId id="558" r:id="rId4"/>
    <p:sldId id="623" r:id="rId5"/>
    <p:sldId id="625" r:id="rId6"/>
    <p:sldId id="624" r:id="rId7"/>
    <p:sldId id="563" r:id="rId8"/>
    <p:sldId id="627" r:id="rId9"/>
    <p:sldId id="626" r:id="rId10"/>
    <p:sldId id="628" r:id="rId11"/>
    <p:sldId id="629" r:id="rId12"/>
    <p:sldId id="630" r:id="rId13"/>
    <p:sldId id="562" r:id="rId14"/>
    <p:sldId id="554" r:id="rId15"/>
    <p:sldId id="552" r:id="rId16"/>
    <p:sldId id="553" r:id="rId1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CC3300"/>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120" d="100"/>
          <a:sy n="120" d="100"/>
        </p:scale>
        <p:origin x="-2166"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2019-07-08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7/8/2019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Consolas" panose="020B0609020204030204" pitchFamily="49" charset="0"/>
              </a:rPr>
              <a:t>Dynamic allocation of classes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3111103"/>
            <a:ext cx="6264696" cy="1470025"/>
          </a:xfrm>
        </p:spPr>
        <p:txBody>
          <a:bodyPr/>
          <a:lstStyle/>
          <a:p>
            <a:r>
              <a:rPr lang="en-CA" dirty="0" smtClean="0"/>
              <a:t>Dynamic allocation</a:t>
            </a:r>
            <a:br>
              <a:rPr lang="en-CA" dirty="0" smtClean="0"/>
            </a:br>
            <a:r>
              <a:rPr lang="en-CA" dirty="0" smtClean="0"/>
              <a:t>of classes</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Manipulating member variables</a:t>
            </a:r>
            <a:endParaRPr lang="en-CA" dirty="0"/>
          </a:p>
        </p:txBody>
      </p:sp>
      <p:sp>
        <p:nvSpPr>
          <p:cNvPr id="3" name="Content Placeholder 2"/>
          <p:cNvSpPr>
            <a:spLocks noGrp="1"/>
          </p:cNvSpPr>
          <p:nvPr>
            <p:ph idx="1"/>
          </p:nvPr>
        </p:nvSpPr>
        <p:spPr/>
        <p:txBody>
          <a:bodyPr/>
          <a:lstStyle/>
          <a:p>
            <a:r>
              <a:rPr lang="en-US" dirty="0" smtClean="0"/>
              <a:t>Often, classes will allow the user to access member variables through a functional interface</a:t>
            </a:r>
          </a:p>
          <a:p>
            <a:pPr lvl="1"/>
            <a:r>
              <a:rPr lang="en-US" dirty="0" smtClean="0"/>
              <a:t>Member functions and variables cannot have the same name, so it is common practice to append an underscore to all protected member variables</a:t>
            </a:r>
          </a:p>
          <a:p>
            <a:pPr marL="1257300" lvl="3" indent="0">
              <a:buNone/>
            </a:pPr>
            <a:r>
              <a:rPr lang="en-US" sz="1800" dirty="0" smtClean="0">
                <a:latin typeface="Consolas" panose="020B0609020204030204" pitchFamily="49" charset="0"/>
              </a:rPr>
              <a:t>class Rational {</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public:</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a:t>
            </a:r>
            <a:r>
              <a:rPr lang="en-US" sz="1800" dirty="0" err="1" smtClean="0">
                <a:latin typeface="Consolas" panose="020B0609020204030204" pitchFamily="49" charset="0"/>
              </a:rPr>
              <a:t>int</a:t>
            </a:r>
            <a:r>
              <a:rPr lang="en-US" sz="1800" dirty="0" smtClean="0">
                <a:latin typeface="Consolas" panose="020B0609020204030204" pitchFamily="49" charset="0"/>
              </a:rPr>
              <a:t> numerator() </a:t>
            </a:r>
            <a:r>
              <a:rPr lang="en-US" sz="1800" dirty="0" err="1" smtClean="0">
                <a:latin typeface="Consolas" panose="020B0609020204030204" pitchFamily="49" charset="0"/>
              </a:rPr>
              <a:t>const</a:t>
            </a:r>
            <a:r>
              <a:rPr lang="en-US" sz="1800" dirty="0" smtClean="0">
                <a:latin typeface="Consolas" panose="020B0609020204030204" pitchFamily="49" charset="0"/>
              </a:rPr>
              <a:t>;</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unsigned </a:t>
            </a:r>
            <a:r>
              <a:rPr lang="en-US" sz="1800" dirty="0" err="1" smtClean="0">
                <a:latin typeface="Consolas" panose="020B0609020204030204" pitchFamily="49" charset="0"/>
              </a:rPr>
              <a:t>int</a:t>
            </a:r>
            <a:r>
              <a:rPr lang="en-US" sz="1800" dirty="0" smtClean="0">
                <a:latin typeface="Consolas" panose="020B0609020204030204" pitchFamily="49" charset="0"/>
              </a:rPr>
              <a:t> denominator() </a:t>
            </a:r>
            <a:r>
              <a:rPr lang="en-US" sz="1800" dirty="0" err="1" smtClean="0">
                <a:latin typeface="Consolas" panose="020B0609020204030204" pitchFamily="49" charset="0"/>
              </a:rPr>
              <a:t>const</a:t>
            </a:r>
            <a:r>
              <a:rPr lang="en-US" sz="1800" dirty="0" smtClean="0">
                <a:latin typeface="Consolas" panose="020B0609020204030204" pitchFamily="49" charset="0"/>
              </a:rPr>
              <a:t>;</a:t>
            </a:r>
          </a:p>
          <a:p>
            <a:pPr marL="1257300" lvl="3" indent="0">
              <a:buNone/>
            </a:pPr>
            <a:endParaRPr lang="en-US" sz="1800" dirty="0">
              <a:latin typeface="Consolas" panose="020B0609020204030204" pitchFamily="49" charset="0"/>
            </a:endParaRPr>
          </a:p>
          <a:p>
            <a:pPr marL="1257300" lvl="3" indent="0">
              <a:buNone/>
            </a:pPr>
            <a:r>
              <a:rPr lang="en-US" sz="1800" dirty="0" smtClean="0">
                <a:latin typeface="Consolas" panose="020B0609020204030204" pitchFamily="49" charset="0"/>
              </a:rPr>
              <a:t>    protected:</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 Protected member variables</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a:t>
            </a:r>
            <a:r>
              <a:rPr lang="en-US" sz="1800" dirty="0" err="1" smtClean="0">
                <a:latin typeface="Consolas" panose="020B0609020204030204" pitchFamily="49" charset="0"/>
              </a:rPr>
              <a:t>int</a:t>
            </a:r>
            <a:r>
              <a:rPr lang="en-US" sz="1800" dirty="0" smtClean="0">
                <a:latin typeface="Consolas" panose="020B0609020204030204" pitchFamily="49" charset="0"/>
              </a:rPr>
              <a:t> numerator_;</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unsigned </a:t>
            </a:r>
            <a:r>
              <a:rPr lang="en-US" sz="1800" dirty="0" err="1" smtClean="0">
                <a:latin typeface="Consolas" panose="020B0609020204030204" pitchFamily="49" charset="0"/>
              </a:rPr>
              <a:t>int</a:t>
            </a:r>
            <a:r>
              <a:rPr lang="en-US" sz="1800" dirty="0" smtClean="0">
                <a:latin typeface="Consolas" panose="020B0609020204030204" pitchFamily="49" charset="0"/>
              </a:rPr>
              <a:t> denominator_;</a:t>
            </a:r>
          </a:p>
          <a:p>
            <a:pPr marL="1257300" lvl="3" indent="0">
              <a:buNone/>
            </a:pPr>
            <a:r>
              <a:rPr lang="en-US" sz="1800" dirty="0" smtClean="0">
                <a:latin typeface="Consolas" panose="020B0609020204030204" pitchFamily="49" charset="0"/>
              </a:rPr>
              <a:t>};</a:t>
            </a:r>
            <a:endParaRPr lang="en-CA" sz="1800" dirty="0">
              <a:latin typeface="Consolas" panose="020B0609020204030204" pitchFamily="49" charset="0"/>
            </a:endParaRPr>
          </a:p>
        </p:txBody>
      </p:sp>
    </p:spTree>
    <p:extLst>
      <p:ext uri="{BB962C8B-B14F-4D97-AF65-F5344CB8AC3E}">
        <p14:creationId xmlns:p14="http://schemas.microsoft.com/office/powerpoint/2010/main" val="2608355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Manipulating member variables</a:t>
            </a:r>
            <a:endParaRPr lang="en-CA" dirty="0"/>
          </a:p>
        </p:txBody>
      </p:sp>
      <p:sp>
        <p:nvSpPr>
          <p:cNvPr id="3" name="Content Placeholder 2"/>
          <p:cNvSpPr>
            <a:spLocks noGrp="1"/>
          </p:cNvSpPr>
          <p:nvPr>
            <p:ph idx="1"/>
          </p:nvPr>
        </p:nvSpPr>
        <p:spPr/>
        <p:txBody>
          <a:bodyPr/>
          <a:lstStyle/>
          <a:p>
            <a:r>
              <a:rPr lang="en-US" dirty="0" smtClean="0"/>
              <a:t>These </a:t>
            </a:r>
            <a:r>
              <a:rPr lang="en-US" i="1" dirty="0" err="1" smtClean="0"/>
              <a:t>accessors</a:t>
            </a:r>
            <a:r>
              <a:rPr lang="en-US" dirty="0" smtClean="0"/>
              <a:t> simply return the values:</a:t>
            </a:r>
          </a:p>
          <a:p>
            <a:pPr marL="1257300" lvl="3" indent="0">
              <a:buNone/>
            </a:pPr>
            <a:r>
              <a:rPr lang="en-US" sz="1800" dirty="0" err="1" smtClean="0">
                <a:latin typeface="Consolas" panose="020B0609020204030204" pitchFamily="49" charset="0"/>
              </a:rPr>
              <a:t>int</a:t>
            </a:r>
            <a:r>
              <a:rPr lang="en-US" sz="1800" dirty="0" smtClean="0">
                <a:latin typeface="Consolas" panose="020B0609020204030204" pitchFamily="49" charset="0"/>
              </a:rPr>
              <a:t> Rational::numerator() </a:t>
            </a:r>
            <a:r>
              <a:rPr lang="en-US" sz="1800" dirty="0" err="1" smtClean="0">
                <a:latin typeface="Consolas" panose="020B0609020204030204" pitchFamily="49" charset="0"/>
              </a:rPr>
              <a:t>const</a:t>
            </a:r>
            <a:r>
              <a:rPr lang="en-US" sz="1800" dirty="0">
                <a:latin typeface="Consolas" panose="020B0609020204030204" pitchFamily="49" charset="0"/>
              </a:rPr>
              <a:t> </a:t>
            </a:r>
            <a:r>
              <a:rPr lang="en-US" sz="1800" dirty="0" smtClean="0">
                <a:latin typeface="Consolas" panose="020B0609020204030204" pitchFamily="49" charset="0"/>
              </a:rPr>
              <a:t>{</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return numerator_;</a:t>
            </a:r>
          </a:p>
          <a:p>
            <a:pPr marL="1257300" lvl="3" indent="0">
              <a:buNone/>
            </a:pPr>
            <a:r>
              <a:rPr lang="en-US" sz="1800" dirty="0" smtClean="0">
                <a:latin typeface="Consolas" panose="020B0609020204030204" pitchFamily="49" charset="0"/>
              </a:rPr>
              <a:t>}</a:t>
            </a:r>
          </a:p>
          <a:p>
            <a:pPr marL="1257300" lvl="3" indent="0">
              <a:buNone/>
            </a:pPr>
            <a:endParaRPr lang="en-US" sz="1800" dirty="0">
              <a:latin typeface="Consolas" panose="020B0609020204030204" pitchFamily="49" charset="0"/>
            </a:endParaRPr>
          </a:p>
          <a:p>
            <a:pPr marL="1257300" lvl="3" indent="0">
              <a:buNone/>
            </a:pPr>
            <a:r>
              <a:rPr lang="en-US" sz="1800" dirty="0" smtClean="0">
                <a:latin typeface="Consolas" panose="020B0609020204030204" pitchFamily="49" charset="0"/>
              </a:rPr>
              <a:t>unsigned </a:t>
            </a:r>
            <a:r>
              <a:rPr lang="en-US" sz="1800" dirty="0" err="1" smtClean="0">
                <a:latin typeface="Consolas" panose="020B0609020204030204" pitchFamily="49" charset="0"/>
              </a:rPr>
              <a:t>int</a:t>
            </a:r>
            <a:r>
              <a:rPr lang="en-US" sz="1800" dirty="0">
                <a:latin typeface="Consolas" panose="020B0609020204030204" pitchFamily="49" charset="0"/>
              </a:rPr>
              <a:t> </a:t>
            </a:r>
            <a:r>
              <a:rPr lang="en-US" sz="1800" dirty="0" smtClean="0">
                <a:latin typeface="Consolas" panose="020B0609020204030204" pitchFamily="49" charset="0"/>
              </a:rPr>
              <a:t>Rational::denominator() </a:t>
            </a:r>
            <a:r>
              <a:rPr lang="en-US" sz="1800" dirty="0" err="1" smtClean="0">
                <a:latin typeface="Consolas" panose="020B0609020204030204" pitchFamily="49" charset="0"/>
              </a:rPr>
              <a:t>const</a:t>
            </a:r>
            <a:r>
              <a:rPr lang="en-US" sz="1800" dirty="0" smtClean="0">
                <a:latin typeface="Consolas" panose="020B0609020204030204" pitchFamily="49" charset="0"/>
              </a:rPr>
              <a:t> {</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return denominator_;</a:t>
            </a:r>
          </a:p>
          <a:p>
            <a:pPr marL="1257300" lvl="3" indent="0">
              <a:buNone/>
            </a:pPr>
            <a:r>
              <a:rPr lang="en-US" sz="1800" dirty="0" smtClean="0">
                <a:latin typeface="Consolas" panose="020B0609020204030204" pitchFamily="49" charset="0"/>
              </a:rPr>
              <a:t>}</a:t>
            </a:r>
            <a:endParaRPr lang="en-CA" sz="1800" dirty="0">
              <a:latin typeface="Consolas" panose="020B0609020204030204" pitchFamily="49" charset="0"/>
            </a:endParaRPr>
          </a:p>
        </p:txBody>
      </p:sp>
    </p:spTree>
    <p:extLst>
      <p:ext uri="{BB962C8B-B14F-4D97-AF65-F5344CB8AC3E}">
        <p14:creationId xmlns:p14="http://schemas.microsoft.com/office/powerpoint/2010/main" val="250274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Manipulating member variables</a:t>
            </a:r>
            <a:endParaRPr lang="en-CA" dirty="0"/>
          </a:p>
        </p:txBody>
      </p:sp>
      <p:sp>
        <p:nvSpPr>
          <p:cNvPr id="3" name="Content Placeholder 2"/>
          <p:cNvSpPr>
            <a:spLocks noGrp="1"/>
          </p:cNvSpPr>
          <p:nvPr>
            <p:ph idx="1"/>
          </p:nvPr>
        </p:nvSpPr>
        <p:spPr/>
        <p:txBody>
          <a:bodyPr/>
          <a:lstStyle/>
          <a:p>
            <a:r>
              <a:rPr lang="en-US" dirty="0" smtClean="0"/>
              <a:t>If you feel the user should be able to manipulate protected member variables, you can overload the member functions</a:t>
            </a:r>
          </a:p>
          <a:p>
            <a:pPr marL="1257300" lvl="3" indent="0">
              <a:buNone/>
            </a:pPr>
            <a:r>
              <a:rPr lang="en-US" sz="1800" dirty="0" smtClean="0">
                <a:latin typeface="Consolas" panose="020B0609020204030204" pitchFamily="49" charset="0"/>
              </a:rPr>
              <a:t>void Rational::numerator( </a:t>
            </a:r>
            <a:r>
              <a:rPr lang="en-US" sz="1800" dirty="0" err="1" smtClean="0">
                <a:latin typeface="Consolas" panose="020B0609020204030204" pitchFamily="49" charset="0"/>
              </a:rPr>
              <a:t>int</a:t>
            </a:r>
            <a:r>
              <a:rPr lang="en-US" sz="1800" dirty="0" smtClean="0">
                <a:latin typeface="Consolas" panose="020B0609020204030204" pitchFamily="49" charset="0"/>
              </a:rPr>
              <a:t> n ) </a:t>
            </a:r>
            <a:r>
              <a:rPr lang="en-US" sz="1800" dirty="0" err="1" smtClean="0">
                <a:latin typeface="Consolas" panose="020B0609020204030204" pitchFamily="49" charset="0"/>
              </a:rPr>
              <a:t>const</a:t>
            </a:r>
            <a:r>
              <a:rPr lang="en-US" sz="1800" dirty="0">
                <a:latin typeface="Consolas" panose="020B0609020204030204" pitchFamily="49" charset="0"/>
              </a:rPr>
              <a:t> </a:t>
            </a:r>
            <a:r>
              <a:rPr lang="en-US" sz="1800" dirty="0" smtClean="0">
                <a:latin typeface="Consolas" panose="020B0609020204030204" pitchFamily="49" charset="0"/>
              </a:rPr>
              <a:t>{</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numerator_ = n;</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normalize();</a:t>
            </a:r>
          </a:p>
          <a:p>
            <a:pPr marL="1257300" lvl="3" indent="0">
              <a:buNone/>
            </a:pPr>
            <a:r>
              <a:rPr lang="en-US" sz="1800" dirty="0" smtClean="0">
                <a:latin typeface="Consolas" panose="020B0609020204030204" pitchFamily="49" charset="0"/>
              </a:rPr>
              <a:t>}</a:t>
            </a:r>
          </a:p>
          <a:p>
            <a:pPr marL="1257300" lvl="3" indent="0">
              <a:buNone/>
            </a:pPr>
            <a:endParaRPr lang="en-US" sz="1800" dirty="0">
              <a:latin typeface="Consolas" panose="020B0609020204030204" pitchFamily="49" charset="0"/>
            </a:endParaRPr>
          </a:p>
          <a:p>
            <a:pPr marL="1257300" lvl="3" indent="0">
              <a:buNone/>
            </a:pPr>
            <a:r>
              <a:rPr lang="en-US" sz="1800" dirty="0" smtClean="0">
                <a:latin typeface="Consolas" panose="020B0609020204030204" pitchFamily="49" charset="0"/>
              </a:rPr>
              <a:t>void Rational::denominator( </a:t>
            </a:r>
            <a:r>
              <a:rPr lang="en-US" sz="1800" dirty="0" err="1" smtClean="0">
                <a:latin typeface="Consolas" panose="020B0609020204030204" pitchFamily="49" charset="0"/>
              </a:rPr>
              <a:t>int</a:t>
            </a:r>
            <a:r>
              <a:rPr lang="en-US" sz="1800" dirty="0" smtClean="0">
                <a:latin typeface="Consolas" panose="020B0609020204030204" pitchFamily="49" charset="0"/>
              </a:rPr>
              <a:t> d ) </a:t>
            </a:r>
            <a:r>
              <a:rPr lang="en-US" sz="1800" dirty="0" err="1" smtClean="0">
                <a:latin typeface="Consolas" panose="020B0609020204030204" pitchFamily="49" charset="0"/>
              </a:rPr>
              <a:t>const</a:t>
            </a:r>
            <a:r>
              <a:rPr lang="en-US" sz="1800" dirty="0" smtClean="0">
                <a:latin typeface="Consolas" panose="020B0609020204030204" pitchFamily="49" charset="0"/>
              </a:rPr>
              <a:t> {</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if ( d == 0 ) {</a:t>
            </a:r>
          </a:p>
          <a:p>
            <a:pPr marL="1257300" lvl="3" indent="0">
              <a:buNone/>
            </a:pPr>
            <a:r>
              <a:rPr lang="en-US" sz="1800" dirty="0">
                <a:latin typeface="Consolas" panose="020B0609020204030204" pitchFamily="49" charset="0"/>
              </a:rPr>
              <a:t> </a:t>
            </a:r>
            <a:r>
              <a:rPr lang="en-US" sz="1800" dirty="0" smtClean="0">
                <a:latin typeface="Consolas" panose="020B0609020204030204" pitchFamily="49" charset="0"/>
              </a:rPr>
              <a:t>       throw </a:t>
            </a:r>
            <a:r>
              <a:rPr lang="en-US" sz="1800" dirty="0" err="1" smtClean="0">
                <a:latin typeface="Consolas" panose="020B0609020204030204" pitchFamily="49" charset="0"/>
              </a:rPr>
              <a:t>illegal_argument</a:t>
            </a:r>
            <a:r>
              <a:rPr lang="en-US" sz="1800" dirty="0" smtClean="0">
                <a:latin typeface="Consolas" panose="020B0609020204030204" pitchFamily="49" charset="0"/>
              </a:rPr>
              <a:t>( </a:t>
            </a:r>
          </a:p>
          <a:p>
            <a:pPr marL="1257300" lvl="3" indent="0">
              <a:buNone/>
            </a:pPr>
            <a:r>
              <a:rPr lang="en-US" sz="1800" dirty="0" smtClean="0">
                <a:latin typeface="Consolas" panose="020B0609020204030204" pitchFamily="49" charset="0"/>
              </a:rPr>
              <a:t>}</a:t>
            </a:r>
            <a:endParaRPr lang="en-CA" sz="1800" dirty="0">
              <a:latin typeface="Consolas" panose="020B0609020204030204" pitchFamily="49" charset="0"/>
            </a:endParaRPr>
          </a:p>
        </p:txBody>
      </p:sp>
    </p:spTree>
    <p:extLst>
      <p:ext uri="{BB962C8B-B14F-4D97-AF65-F5344CB8AC3E}">
        <p14:creationId xmlns:p14="http://schemas.microsoft.com/office/powerpoint/2010/main" val="2678073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a:t>
            </a:r>
            <a:r>
              <a:rPr lang="en-CA" dirty="0" smtClean="0">
                <a:latin typeface="Consolas" panose="020B0609020204030204" pitchFamily="49" charset="0"/>
                <a:cs typeface="Consolas" panose="020B0609020204030204" pitchFamily="49" charset="0"/>
              </a:rPr>
              <a:t>struct</a:t>
            </a:r>
            <a:r>
              <a:rPr lang="en-CA" dirty="0" smtClean="0"/>
              <a:t> keyword</a:t>
            </a:r>
            <a:endParaRPr lang="en-CA" dirty="0"/>
          </a:p>
          <a:p>
            <a:pPr lvl="1"/>
            <a:r>
              <a:rPr lang="en-CA" dirty="0" smtClean="0"/>
              <a:t>Know how to declare, access and manipulate the member variables</a:t>
            </a:r>
          </a:p>
          <a:p>
            <a:pPr lvl="1"/>
            <a:r>
              <a:rPr lang="en-CA" dirty="0" smtClean="0"/>
              <a:t>Know how to pass instances of data structures to functions</a:t>
            </a:r>
          </a:p>
          <a:p>
            <a:pPr lvl="1"/>
            <a:r>
              <a:rPr lang="en-CA" dirty="0" smtClean="0"/>
              <a:t>Understand how to initialize instances</a:t>
            </a:r>
          </a:p>
          <a:p>
            <a:pPr lvl="1"/>
            <a:r>
              <a:rPr lang="en-CA" dirty="0" smtClean="0"/>
              <a:t>Understand how data structures can contain data structures</a:t>
            </a:r>
          </a:p>
          <a:p>
            <a:pPr lvl="1"/>
            <a:r>
              <a:rPr lang="en-CA" dirty="0" smtClean="0"/>
              <a:t>Know that this simple solution cannot solve our issues with arrays</a:t>
            </a:r>
          </a:p>
          <a:p>
            <a:pPr lvl="1"/>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issues with the primitive data types</a:t>
            </a:r>
          </a:p>
          <a:p>
            <a:pPr lvl="2"/>
            <a:r>
              <a:rPr lang="en-CA" dirty="0" smtClean="0"/>
              <a:t>Introduce the 3-body problem and an attempt to solve it</a:t>
            </a:r>
          </a:p>
          <a:p>
            <a:pPr lvl="1"/>
            <a:r>
              <a:rPr lang="en-CA" dirty="0" smtClean="0"/>
              <a:t>Introduce the </a:t>
            </a:r>
            <a:r>
              <a:rPr lang="en-CA" dirty="0" smtClean="0">
                <a:latin typeface="Consolas" panose="020B0609020204030204" pitchFamily="49" charset="0"/>
                <a:cs typeface="Consolas" panose="020B0609020204030204" pitchFamily="49" charset="0"/>
              </a:rPr>
              <a:t>struct</a:t>
            </a:r>
            <a:r>
              <a:rPr lang="en-CA" dirty="0" smtClean="0"/>
              <a:t> keyword and member variables</a:t>
            </a:r>
          </a:p>
          <a:p>
            <a:pPr lvl="1"/>
            <a:r>
              <a:rPr lang="en-CA" dirty="0" smtClean="0"/>
              <a:t>Create a 3-dimensional vector data structure</a:t>
            </a:r>
          </a:p>
          <a:p>
            <a:pPr lvl="1"/>
            <a:r>
              <a:rPr lang="en-CA" dirty="0" smtClean="0"/>
              <a:t>Describe assigning to and using the member variables</a:t>
            </a:r>
          </a:p>
          <a:p>
            <a:pPr lvl="1"/>
            <a:r>
              <a:rPr lang="en-CA" dirty="0" smtClean="0"/>
              <a:t>Describe passing instances of data structures as arguments</a:t>
            </a:r>
          </a:p>
          <a:p>
            <a:pPr lvl="2"/>
            <a:r>
              <a:rPr lang="en-CA" dirty="0" smtClean="0"/>
              <a:t>We will create a library of functions for vectors</a:t>
            </a:r>
          </a:p>
          <a:p>
            <a:pPr lvl="1"/>
            <a:r>
              <a:rPr lang="en-CA" dirty="0" smtClean="0"/>
              <a:t>Initialize instances of data structures</a:t>
            </a:r>
          </a:p>
          <a:p>
            <a:pPr lvl="1"/>
            <a:r>
              <a:rPr lang="en-CA" dirty="0" smtClean="0"/>
              <a:t>Revisit our 3-body problem</a:t>
            </a:r>
          </a:p>
          <a:p>
            <a:pPr lvl="1"/>
            <a:r>
              <a:rPr lang="en-CA" dirty="0" smtClean="0"/>
              <a:t>Determine if we have a solution to arrays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Accessing member variables</a:t>
            </a:r>
            <a:endParaRPr lang="en-CA" dirty="0"/>
          </a:p>
        </p:txBody>
      </p:sp>
      <p:sp>
        <p:nvSpPr>
          <p:cNvPr id="3" name="Content Placeholder 2"/>
          <p:cNvSpPr>
            <a:spLocks noGrp="1"/>
          </p:cNvSpPr>
          <p:nvPr>
            <p:ph idx="1"/>
          </p:nvPr>
        </p:nvSpPr>
        <p:spPr/>
        <p:txBody>
          <a:bodyPr/>
          <a:lstStyle/>
          <a:p>
            <a:r>
              <a:rPr lang="en-CA" dirty="0" smtClean="0"/>
              <a:t>Consider this erroneous code:</a:t>
            </a:r>
          </a:p>
          <a:p>
            <a:pPr marL="800100" lvl="2" indent="0">
              <a:buNone/>
            </a:pPr>
            <a:r>
              <a:rPr lang="en-CA" dirty="0" err="1" smtClean="0">
                <a:latin typeface="Consolas" panose="020B0609020204030204" pitchFamily="49" charset="0"/>
              </a:rPr>
              <a:t>int</a:t>
            </a:r>
            <a:r>
              <a:rPr lang="en-CA" dirty="0" smtClean="0">
                <a:latin typeface="Consolas" panose="020B0609020204030204" pitchFamily="49" charset="0"/>
              </a:rPr>
              <a:t> main() {</a:t>
            </a:r>
          </a:p>
          <a:p>
            <a:pPr marL="800100" lvl="2" indent="0">
              <a:buNone/>
            </a:pPr>
            <a:r>
              <a:rPr lang="en-US" dirty="0" smtClean="0">
                <a:latin typeface="Consolas" panose="020B0609020204030204" pitchFamily="49" charset="0"/>
              </a:rPr>
              <a:t>    Rational p( 1, 2 );</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p.numerator</a:t>
            </a:r>
            <a:r>
              <a:rPr lang="en-US" dirty="0" smtClean="0">
                <a:latin typeface="Consolas" panose="020B0609020204030204" pitchFamily="49" charset="0"/>
              </a:rPr>
              <a:t> = 2;    // Now it is 2/2</a:t>
            </a:r>
          </a:p>
          <a:p>
            <a:pPr marL="800100" lvl="2" indent="0">
              <a:buNone/>
            </a:pPr>
            <a:r>
              <a:rPr lang="en-US" dirty="0" smtClean="0">
                <a:latin typeface="Consolas" panose="020B0609020204030204" pitchFamily="49" charset="0"/>
              </a:rPr>
              <a: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cout</a:t>
            </a:r>
            <a:r>
              <a:rPr lang="en-US" dirty="0" smtClean="0">
                <a:latin typeface="Consolas" panose="020B0609020204030204" pitchFamily="49" charset="0"/>
              </a:rPr>
              <a:t> &lt;&lt; </a:t>
            </a:r>
            <a:r>
              <a:rPr lang="en-US" dirty="0" err="1" smtClean="0">
                <a:latin typeface="Consolas" panose="020B0609020204030204" pitchFamily="49" charset="0"/>
              </a:rPr>
              <a:t>p.to_string</a:t>
            </a:r>
            <a:r>
              <a:rPr lang="en-US" dirty="0" smtClean="0">
                <a:latin typeface="Consolas" panose="020B0609020204030204" pitchFamily="49" charset="0"/>
              </a:rPr>
              <a:t>() &lt;&lt;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endl</a:t>
            </a:r>
            <a:r>
              <a:rPr lang="en-US" dirty="0" smtClean="0">
                <a:latin typeface="Consolas" panose="020B0609020204030204" pitchFamily="49" charset="0"/>
              </a:rPr>
              <a:t>;</a:t>
            </a:r>
          </a:p>
          <a:p>
            <a:pPr marL="800100" lvl="2" indent="0">
              <a:buNone/>
            </a:pPr>
            <a:endParaRPr lang="en-US" dirty="0">
              <a:latin typeface="Consolas" panose="020B0609020204030204" pitchFamily="49" charset="0"/>
            </a:endParaRPr>
          </a:p>
          <a:p>
            <a:pPr marL="800100" lvl="2" indent="0">
              <a:buNone/>
            </a:pPr>
            <a:r>
              <a:rPr lang="en-US" dirty="0" smtClean="0">
                <a:latin typeface="Consolas" panose="020B0609020204030204" pitchFamily="49" charset="0"/>
              </a:rPr>
              <a:t>    Date birthday( 1957, 2, 28 );   // February 28, 1957</a:t>
            </a:r>
          </a:p>
          <a:p>
            <a:pPr marL="800100" lvl="2" indent="0">
              <a:buNone/>
            </a:pPr>
            <a:r>
              <a:rPr lang="en-US" dirty="0" smtClean="0">
                <a:latin typeface="Consolas" panose="020B0609020204030204" pitchFamily="49" charset="0"/>
              </a:rPr>
              <a:t>    </a:t>
            </a:r>
            <a:r>
              <a:rPr lang="en-US" dirty="0" err="1" smtClean="0">
                <a:latin typeface="Consolas" panose="020B0609020204030204" pitchFamily="49" charset="0"/>
              </a:rPr>
              <a:t>birthday.day</a:t>
            </a:r>
            <a:r>
              <a:rPr lang="en-US" dirty="0" smtClean="0">
                <a:latin typeface="Consolas" panose="020B0609020204030204" pitchFamily="49" charset="0"/>
              </a:rPr>
              <a:t> = 29; // 1957 is not a leap year!</a:t>
            </a:r>
          </a:p>
          <a:p>
            <a:pPr marL="800100" lvl="2" indent="0">
              <a:buNone/>
            </a:pPr>
            <a:r>
              <a:rPr lang="en-US" dirty="0" smtClean="0">
                <a:latin typeface="Consolas" panose="020B0609020204030204" pitchFamily="49" charset="0"/>
              </a:rPr>
              <a: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cout</a:t>
            </a:r>
            <a:r>
              <a:rPr lang="en-US" dirty="0" smtClean="0">
                <a:latin typeface="Consolas" panose="020B0609020204030204" pitchFamily="49" charset="0"/>
              </a:rPr>
              <a:t> &lt;&lt; </a:t>
            </a:r>
            <a:r>
              <a:rPr lang="en-US" dirty="0" err="1" smtClean="0">
                <a:latin typeface="Consolas" panose="020B0609020204030204" pitchFamily="49" charset="0"/>
              </a:rPr>
              <a:t>waterloo.to_string_iso</a:t>
            </a:r>
            <a:r>
              <a:rPr lang="en-US" dirty="0" smtClean="0">
                <a:latin typeface="Consolas" panose="020B0609020204030204" pitchFamily="49" charset="0"/>
              </a:rPr>
              <a:t>() &lt;&lt;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endl</a:t>
            </a:r>
            <a:r>
              <a:rPr lang="en-US" dirty="0" smtClean="0">
                <a:latin typeface="Consolas" panose="020B0609020204030204" pitchFamily="49" charset="0"/>
              </a:rPr>
              <a:t>;</a:t>
            </a:r>
          </a:p>
          <a:p>
            <a:pPr marL="800100" lvl="2" indent="0">
              <a:buNone/>
            </a:pPr>
            <a:endParaRPr lang="en-US" dirty="0" smtClean="0">
              <a:latin typeface="Consolas" panose="020B0609020204030204" pitchFamily="49" charset="0"/>
            </a:endParaRPr>
          </a:p>
          <a:p>
            <a:pPr marL="800100" lvl="2" indent="0">
              <a:buNone/>
            </a:pPr>
            <a:r>
              <a:rPr lang="en-US" dirty="0" smtClean="0">
                <a:latin typeface="Consolas" panose="020B0609020204030204" pitchFamily="49" charset="0"/>
              </a:rPr>
              <a:t>    return 0;</a:t>
            </a:r>
            <a:endParaRPr lang="en-US" dirty="0">
              <a:latin typeface="Consolas" panose="020B0609020204030204" pitchFamily="49" charset="0"/>
            </a:endParaRPr>
          </a:p>
          <a:p>
            <a:pPr marL="800100" lvl="2" indent="0">
              <a:buNone/>
            </a:pPr>
            <a:r>
              <a:rPr lang="en-US" dirty="0" smtClean="0">
                <a:latin typeface="Consolas" panose="020B0609020204030204" pitchFamily="49" charset="0"/>
              </a:rPr>
              <a:t>}</a:t>
            </a:r>
            <a:endParaRPr lang="en-CA" dirty="0" smtClean="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Accessing member variables</a:t>
            </a:r>
            <a:endParaRPr lang="en-CA" dirty="0"/>
          </a:p>
        </p:txBody>
      </p:sp>
      <p:sp>
        <p:nvSpPr>
          <p:cNvPr id="3" name="Content Placeholder 2"/>
          <p:cNvSpPr>
            <a:spLocks noGrp="1"/>
          </p:cNvSpPr>
          <p:nvPr>
            <p:ph idx="1"/>
          </p:nvPr>
        </p:nvSpPr>
        <p:spPr/>
        <p:txBody>
          <a:bodyPr/>
          <a:lstStyle/>
          <a:p>
            <a:r>
              <a:rPr lang="en-CA" dirty="0" smtClean="0"/>
              <a:t>No matter what you do, nothing prevents a user from intentionally or inadvertently modifying member variables</a:t>
            </a:r>
          </a:p>
          <a:p>
            <a:pPr lvl="1"/>
            <a:r>
              <a:rPr lang="en-US" dirty="0" smtClean="0"/>
              <a:t>Does every member function have to validate the member variables?</a:t>
            </a:r>
            <a:endParaRPr lang="en-CA" dirty="0" smtClean="0"/>
          </a:p>
          <a:p>
            <a:pPr marL="800100" lvl="2" indent="0">
              <a:buNone/>
            </a:pPr>
            <a:r>
              <a:rPr lang="en-US" sz="1500" dirty="0" err="1">
                <a:latin typeface="Consolas" panose="020B0609020204030204" pitchFamily="49" charset="0"/>
              </a:rPr>
              <a:t>std</a:t>
            </a:r>
            <a:r>
              <a:rPr lang="en-US" sz="1500" dirty="0">
                <a:latin typeface="Consolas" panose="020B0609020204030204" pitchFamily="49" charset="0"/>
              </a:rPr>
              <a:t>::string Rational::</a:t>
            </a:r>
            <a:r>
              <a:rPr lang="en-US" sz="1500" dirty="0" err="1">
                <a:latin typeface="Consolas" panose="020B0609020204030204" pitchFamily="49" charset="0"/>
              </a:rPr>
              <a:t>to_string</a:t>
            </a:r>
            <a:r>
              <a:rPr lang="en-US" sz="1500" dirty="0">
                <a:latin typeface="Consolas" panose="020B0609020204030204" pitchFamily="49" charset="0"/>
              </a:rPr>
              <a:t>() </a:t>
            </a:r>
            <a:r>
              <a:rPr lang="en-US" sz="1500" dirty="0" err="1">
                <a:latin typeface="Consolas" panose="020B0609020204030204" pitchFamily="49" charset="0"/>
              </a:rPr>
              <a:t>const</a:t>
            </a:r>
            <a:r>
              <a:rPr lang="en-US" sz="1500" dirty="0">
                <a:latin typeface="Consolas" panose="020B0609020204030204" pitchFamily="49" charset="0"/>
              </a:rPr>
              <a:t> {</a:t>
            </a:r>
          </a:p>
          <a:p>
            <a:pPr marL="800100" lvl="2" indent="0">
              <a:buNone/>
            </a:pPr>
            <a:r>
              <a:rPr lang="en-US" sz="1500" dirty="0">
                <a:latin typeface="Consolas" panose="020B0609020204030204" pitchFamily="49" charset="0"/>
              </a:rPr>
              <a:t>    if ( !</a:t>
            </a:r>
            <a:r>
              <a:rPr lang="en-US" sz="1500" dirty="0" err="1">
                <a:latin typeface="Consolas" panose="020B0609020204030204" pitchFamily="49" charset="0"/>
              </a:rPr>
              <a:t>is_valid</a:t>
            </a:r>
            <a:r>
              <a:rPr lang="en-US" sz="1500" dirty="0">
                <a:latin typeface="Consolas" panose="020B0609020204030204" pitchFamily="49" charset="0"/>
              </a:rPr>
              <a:t>() ) {</a:t>
            </a:r>
          </a:p>
          <a:p>
            <a:pPr marL="800100" lvl="2" indent="0">
              <a:buNone/>
            </a:pPr>
            <a:r>
              <a:rPr lang="en-US" sz="1500" dirty="0">
                <a:latin typeface="Consolas" panose="020B0609020204030204" pitchFamily="49" charset="0"/>
              </a:rPr>
              <a:t>        throw </a:t>
            </a:r>
            <a:r>
              <a:rPr lang="en-US" sz="1500" dirty="0" err="1">
                <a:latin typeface="Consolas" panose="020B0609020204030204" pitchFamily="49" charset="0"/>
              </a:rPr>
              <a:t>std</a:t>
            </a:r>
            <a:r>
              <a:rPr lang="en-US" sz="1500" dirty="0">
                <a:latin typeface="Consolas" panose="020B0609020204030204" pitchFamily="49" charset="0"/>
              </a:rPr>
              <a:t>::</a:t>
            </a:r>
            <a:r>
              <a:rPr lang="en-US" sz="1500" dirty="0" err="1">
                <a:latin typeface="Consolas" panose="020B0609020204030204" pitchFamily="49" charset="0"/>
              </a:rPr>
              <a:t>range_error</a:t>
            </a:r>
            <a:r>
              <a:rPr lang="en-US" sz="1500" dirty="0">
                <a:latin typeface="Consolas" panose="020B0609020204030204" pitchFamily="49" charset="0"/>
              </a:rPr>
              <a:t>( "the </a:t>
            </a:r>
            <a:r>
              <a:rPr lang="en-US" sz="1500" dirty="0" smtClean="0">
                <a:latin typeface="Consolas" panose="020B0609020204030204" pitchFamily="49" charset="0"/>
              </a:rPr>
              <a:t>rational number </a:t>
            </a:r>
            <a:r>
              <a:rPr lang="en-US" sz="1500" dirty="0">
                <a:latin typeface="Consolas" panose="020B0609020204030204" pitchFamily="49" charset="0"/>
              </a:rPr>
              <a:t>is invalid" );</a:t>
            </a:r>
          </a:p>
          <a:p>
            <a:pPr marL="800100" lvl="2" indent="0">
              <a:buNone/>
            </a:pPr>
            <a:r>
              <a:rPr lang="en-US" sz="1500" dirty="0">
                <a:latin typeface="Consolas" panose="020B0609020204030204" pitchFamily="49" charset="0"/>
              </a:rPr>
              <a:t>    }</a:t>
            </a:r>
          </a:p>
          <a:p>
            <a:pPr marL="800100" lvl="2" indent="0">
              <a:buNone/>
            </a:pPr>
            <a:endParaRPr lang="en-US" sz="1500" dirty="0">
              <a:latin typeface="Consolas" panose="020B0609020204030204" pitchFamily="49" charset="0"/>
            </a:endParaRPr>
          </a:p>
          <a:p>
            <a:pPr marL="800100" lvl="2" indent="0">
              <a:buNone/>
            </a:pPr>
            <a:r>
              <a:rPr lang="en-US" sz="1500" dirty="0">
                <a:latin typeface="Consolas" panose="020B0609020204030204" pitchFamily="49" charset="0"/>
              </a:rPr>
              <a:t>    // Convert the valid date to a string...</a:t>
            </a:r>
          </a:p>
          <a:p>
            <a:pPr marL="800100" lvl="2" indent="0">
              <a:buNone/>
            </a:pPr>
            <a:r>
              <a:rPr lang="en-US" sz="1500" dirty="0">
                <a:latin typeface="Consolas" panose="020B0609020204030204" pitchFamily="49" charset="0"/>
              </a:rPr>
              <a:t>}</a:t>
            </a:r>
            <a:endParaRPr lang="en-CA" sz="1500" dirty="0"/>
          </a:p>
          <a:p>
            <a:pPr marL="800100" lvl="2" indent="0">
              <a:buNone/>
            </a:pPr>
            <a:endParaRPr lang="en-US" sz="1500" dirty="0" smtClean="0">
              <a:latin typeface="Consolas" panose="020B0609020204030204" pitchFamily="49" charset="0"/>
            </a:endParaRPr>
          </a:p>
          <a:p>
            <a:pPr marL="800100" lvl="2" indent="0">
              <a:buNone/>
            </a:pPr>
            <a:r>
              <a:rPr lang="en-US" sz="1500" dirty="0" err="1" smtClean="0">
                <a:latin typeface="Consolas" panose="020B0609020204030204" pitchFamily="49" charset="0"/>
              </a:rPr>
              <a:t>std</a:t>
            </a:r>
            <a:r>
              <a:rPr lang="en-US" sz="1500" dirty="0" smtClean="0">
                <a:latin typeface="Consolas" panose="020B0609020204030204" pitchFamily="49" charset="0"/>
              </a:rPr>
              <a:t>::string DTG::</a:t>
            </a:r>
            <a:r>
              <a:rPr lang="en-US" sz="1500" dirty="0" err="1" smtClean="0">
                <a:latin typeface="Consolas" panose="020B0609020204030204" pitchFamily="49" charset="0"/>
              </a:rPr>
              <a:t>to_string</a:t>
            </a:r>
            <a:r>
              <a:rPr lang="en-US" sz="1500" dirty="0" smtClean="0">
                <a:latin typeface="Consolas" panose="020B0609020204030204" pitchFamily="49" charset="0"/>
              </a:rPr>
              <a:t>() </a:t>
            </a:r>
            <a:r>
              <a:rPr lang="en-US" sz="1500" dirty="0" err="1" smtClean="0">
                <a:latin typeface="Consolas" panose="020B0609020204030204" pitchFamily="49" charset="0"/>
              </a:rPr>
              <a:t>const</a:t>
            </a:r>
            <a:r>
              <a:rPr lang="en-US" sz="1500" dirty="0" smtClean="0">
                <a:latin typeface="Consolas" panose="020B0609020204030204" pitchFamily="49" charset="0"/>
              </a:rPr>
              <a:t> {</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if ( !</a:t>
            </a:r>
            <a:r>
              <a:rPr lang="en-US" sz="1500" dirty="0" err="1" smtClean="0">
                <a:latin typeface="Consolas" panose="020B0609020204030204" pitchFamily="49" charset="0"/>
              </a:rPr>
              <a:t>is_valid</a:t>
            </a:r>
            <a:r>
              <a:rPr lang="en-US" sz="1500" dirty="0" smtClean="0">
                <a:latin typeface="Consolas" panose="020B0609020204030204" pitchFamily="49" charset="0"/>
              </a:rPr>
              <a:t>() ) {</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throw </a:t>
            </a:r>
            <a:r>
              <a:rPr lang="en-US" sz="1500" dirty="0" err="1" smtClean="0">
                <a:latin typeface="Consolas" panose="020B0609020204030204" pitchFamily="49" charset="0"/>
              </a:rPr>
              <a:t>std</a:t>
            </a:r>
            <a:r>
              <a:rPr lang="en-US" sz="1500" dirty="0" smtClean="0">
                <a:latin typeface="Consolas" panose="020B0609020204030204" pitchFamily="49" charset="0"/>
              </a:rPr>
              <a:t>::</a:t>
            </a:r>
            <a:r>
              <a:rPr lang="en-US" sz="1500" dirty="0" err="1" smtClean="0">
                <a:latin typeface="Consolas" panose="020B0609020204030204" pitchFamily="49" charset="0"/>
              </a:rPr>
              <a:t>range_error</a:t>
            </a:r>
            <a:r>
              <a:rPr lang="en-US" sz="1500" dirty="0" smtClean="0">
                <a:latin typeface="Consolas" panose="020B0609020204030204" pitchFamily="49" charset="0"/>
              </a:rPr>
              <a:t>( "the date is invalid" );</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a:t>
            </a:r>
          </a:p>
          <a:p>
            <a:pPr marL="800100" lvl="2" indent="0">
              <a:buNone/>
            </a:pPr>
            <a:endParaRPr lang="en-US" sz="1500" dirty="0">
              <a:latin typeface="Consolas" panose="020B0609020204030204" pitchFamily="49" charset="0"/>
            </a:endParaRPr>
          </a:p>
          <a:p>
            <a:pPr marL="800100" lvl="2" indent="0">
              <a:buNone/>
            </a:pPr>
            <a:r>
              <a:rPr lang="en-US" sz="1500" dirty="0" smtClean="0">
                <a:latin typeface="Consolas" panose="020B0609020204030204" pitchFamily="49" charset="0"/>
              </a:rPr>
              <a:t>    // Convert the valid date to a string...</a:t>
            </a:r>
          </a:p>
          <a:p>
            <a:pPr marL="800100" lvl="2" indent="0">
              <a:buNone/>
            </a:pPr>
            <a:r>
              <a:rPr lang="en-US" sz="1500" dirty="0" smtClean="0">
                <a:latin typeface="Consolas" panose="020B0609020204030204" pitchFamily="49" charset="0"/>
              </a:rPr>
              <a:t>}</a:t>
            </a:r>
          </a:p>
        </p:txBody>
      </p:sp>
    </p:spTree>
    <p:extLst>
      <p:ext uri="{BB962C8B-B14F-4D97-AF65-F5344CB8AC3E}">
        <p14:creationId xmlns:p14="http://schemas.microsoft.com/office/powerpoint/2010/main" val="383103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Accessing member variables</a:t>
            </a:r>
            <a:endParaRPr lang="en-CA" dirty="0"/>
          </a:p>
        </p:txBody>
      </p:sp>
      <p:sp>
        <p:nvSpPr>
          <p:cNvPr id="3" name="Content Placeholder 2"/>
          <p:cNvSpPr>
            <a:spLocks noGrp="1"/>
          </p:cNvSpPr>
          <p:nvPr>
            <p:ph idx="1"/>
          </p:nvPr>
        </p:nvSpPr>
        <p:spPr/>
        <p:txBody>
          <a:bodyPr/>
          <a:lstStyle/>
          <a:p>
            <a:r>
              <a:rPr lang="en-CA" dirty="0" smtClean="0"/>
              <a:t>How about addition and division?</a:t>
            </a:r>
          </a:p>
          <a:p>
            <a:pPr marL="800100" lvl="2" indent="0">
              <a:buNone/>
            </a:pPr>
            <a:r>
              <a:rPr lang="en-US" sz="1500" dirty="0" smtClean="0">
                <a:latin typeface="Consolas" panose="020B0609020204030204" pitchFamily="49" charset="0"/>
              </a:rPr>
              <a:t>Rational </a:t>
            </a:r>
            <a:r>
              <a:rPr lang="en-US" sz="1500" dirty="0">
                <a:latin typeface="Consolas" panose="020B0609020204030204" pitchFamily="49" charset="0"/>
              </a:rPr>
              <a:t>Rational</a:t>
            </a:r>
            <a:r>
              <a:rPr lang="en-US" sz="1500" dirty="0" smtClean="0">
                <a:latin typeface="Consolas" panose="020B0609020204030204" pitchFamily="49" charset="0"/>
              </a:rPr>
              <a:t>::operator+( Rational </a:t>
            </a:r>
            <a:r>
              <a:rPr lang="en-US" sz="1500" dirty="0" err="1" smtClean="0">
                <a:latin typeface="Consolas" panose="020B0609020204030204" pitchFamily="49" charset="0"/>
              </a:rPr>
              <a:t>const</a:t>
            </a:r>
            <a:r>
              <a:rPr lang="en-US" sz="1500" dirty="0" smtClean="0">
                <a:latin typeface="Consolas" panose="020B0609020204030204" pitchFamily="49" charset="0"/>
              </a:rPr>
              <a:t> &amp;q ) </a:t>
            </a:r>
            <a:r>
              <a:rPr lang="en-US" sz="1500" dirty="0" err="1">
                <a:latin typeface="Consolas" panose="020B0609020204030204" pitchFamily="49" charset="0"/>
              </a:rPr>
              <a:t>const</a:t>
            </a:r>
            <a:r>
              <a:rPr lang="en-US" sz="1500" dirty="0">
                <a:latin typeface="Consolas" panose="020B0609020204030204" pitchFamily="49" charset="0"/>
              </a:rPr>
              <a:t> {</a:t>
            </a:r>
          </a:p>
          <a:p>
            <a:pPr marL="800100" lvl="2" indent="0">
              <a:buNone/>
            </a:pPr>
            <a:r>
              <a:rPr lang="en-US" sz="1500" dirty="0">
                <a:latin typeface="Consolas" panose="020B0609020204030204" pitchFamily="49" charset="0"/>
              </a:rPr>
              <a:t>    if ( !</a:t>
            </a:r>
            <a:r>
              <a:rPr lang="en-US" sz="1500" dirty="0" err="1">
                <a:latin typeface="Consolas" panose="020B0609020204030204" pitchFamily="49" charset="0"/>
              </a:rPr>
              <a:t>is_valid</a:t>
            </a:r>
            <a:r>
              <a:rPr lang="en-US" sz="1500" dirty="0" smtClean="0">
                <a:latin typeface="Consolas" panose="020B0609020204030204" pitchFamily="49" charset="0"/>
              </a:rPr>
              <a:t>() || !</a:t>
            </a:r>
            <a:r>
              <a:rPr lang="en-US" sz="1500" dirty="0" err="1" smtClean="0">
                <a:latin typeface="Consolas" panose="020B0609020204030204" pitchFamily="49" charset="0"/>
              </a:rPr>
              <a:t>q.is_valid</a:t>
            </a:r>
            <a:r>
              <a:rPr lang="en-US" sz="1500" dirty="0" smtClean="0">
                <a:latin typeface="Consolas" panose="020B0609020204030204" pitchFamily="49" charset="0"/>
              </a:rPr>
              <a:t>() </a:t>
            </a:r>
            <a:r>
              <a:rPr lang="en-US" sz="1500" dirty="0">
                <a:latin typeface="Consolas" panose="020B0609020204030204" pitchFamily="49" charset="0"/>
              </a:rPr>
              <a:t>) {</a:t>
            </a:r>
          </a:p>
          <a:p>
            <a:pPr marL="800100" lvl="2" indent="0">
              <a:buNone/>
            </a:pPr>
            <a:r>
              <a:rPr lang="en-US" sz="1500" dirty="0">
                <a:latin typeface="Consolas" panose="020B0609020204030204" pitchFamily="49" charset="0"/>
              </a:rPr>
              <a:t>        throw </a:t>
            </a:r>
            <a:r>
              <a:rPr lang="en-US" sz="1500" dirty="0" err="1">
                <a:latin typeface="Consolas" panose="020B0609020204030204" pitchFamily="49" charset="0"/>
              </a:rPr>
              <a:t>std</a:t>
            </a:r>
            <a:r>
              <a:rPr lang="en-US" sz="1500" dirty="0">
                <a:latin typeface="Consolas" panose="020B0609020204030204" pitchFamily="49" charset="0"/>
              </a:rPr>
              <a:t>::</a:t>
            </a:r>
            <a:r>
              <a:rPr lang="en-US" sz="1500" dirty="0" err="1">
                <a:latin typeface="Consolas" panose="020B0609020204030204" pitchFamily="49" charset="0"/>
              </a:rPr>
              <a:t>range_error</a:t>
            </a:r>
            <a:r>
              <a:rPr lang="en-US" sz="1500" dirty="0" smtClean="0">
                <a:latin typeface="Consolas" panose="020B0609020204030204" pitchFamily="49" charset="0"/>
              </a:rPr>
              <a:t>(</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"one operand is an invalid rational number" </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a:t>
            </a:r>
            <a:endParaRPr lang="en-US" sz="1500" dirty="0">
              <a:latin typeface="Consolas" panose="020B0609020204030204" pitchFamily="49" charset="0"/>
            </a:endParaRPr>
          </a:p>
          <a:p>
            <a:pPr marL="800100" lvl="2" indent="0">
              <a:buNone/>
            </a:pPr>
            <a:r>
              <a:rPr lang="en-US" sz="1500" dirty="0">
                <a:latin typeface="Consolas" panose="020B0609020204030204" pitchFamily="49" charset="0"/>
              </a:rPr>
              <a:t>    }</a:t>
            </a:r>
          </a:p>
          <a:p>
            <a:pPr marL="800100" lvl="2" indent="0">
              <a:buNone/>
            </a:pPr>
            <a:endParaRPr lang="en-US" sz="1500" dirty="0" smtClean="0">
              <a:latin typeface="Consolas" panose="020B0609020204030204" pitchFamily="49" charset="0"/>
            </a:endParaRP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 The constructor factors out the </a:t>
            </a:r>
            <a:r>
              <a:rPr lang="en-US" sz="1500" dirty="0" err="1" smtClean="0">
                <a:latin typeface="Consolas" panose="020B0609020204030204" pitchFamily="49" charset="0"/>
              </a:rPr>
              <a:t>gcd</a:t>
            </a:r>
            <a:endParaRPr lang="en-US" sz="1500" dirty="0">
              <a:latin typeface="Consolas" panose="020B0609020204030204" pitchFamily="49" charset="0"/>
            </a:endParaRP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return Rational(</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numerator*</a:t>
            </a:r>
            <a:r>
              <a:rPr lang="en-US" sz="1500" dirty="0" err="1" smtClean="0">
                <a:latin typeface="Consolas" panose="020B0609020204030204" pitchFamily="49" charset="0"/>
              </a:rPr>
              <a:t>q.denominator</a:t>
            </a:r>
            <a:r>
              <a:rPr lang="en-US" sz="1500" dirty="0" smtClean="0">
                <a:latin typeface="Consolas" panose="020B0609020204030204" pitchFamily="49" charset="0"/>
              </a:rPr>
              <a:t> + </a:t>
            </a:r>
            <a:r>
              <a:rPr lang="en-US" sz="1500" dirty="0" err="1" smtClean="0">
                <a:latin typeface="Consolas" panose="020B0609020204030204" pitchFamily="49" charset="0"/>
              </a:rPr>
              <a:t>q.numerator</a:t>
            </a:r>
            <a:r>
              <a:rPr lang="en-US" sz="1500" dirty="0" smtClean="0">
                <a:latin typeface="Consolas" panose="020B0609020204030204" pitchFamily="49" charset="0"/>
              </a:rPr>
              <a:t>*denominator,</a:t>
            </a: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denominator*</a:t>
            </a:r>
            <a:r>
              <a:rPr lang="en-US" sz="1500" dirty="0" err="1" smtClean="0">
                <a:latin typeface="Consolas" panose="020B0609020204030204" pitchFamily="49" charset="0"/>
              </a:rPr>
              <a:t>q.denominator</a:t>
            </a:r>
            <a:endParaRPr lang="en-US" sz="1500" dirty="0" smtClean="0">
              <a:latin typeface="Consolas" panose="020B0609020204030204" pitchFamily="49" charset="0"/>
            </a:endParaRPr>
          </a:p>
          <a:p>
            <a:pPr marL="800100" lvl="2" indent="0">
              <a:buNone/>
            </a:pPr>
            <a:r>
              <a:rPr lang="en-US" sz="1500" dirty="0">
                <a:latin typeface="Consolas" panose="020B0609020204030204" pitchFamily="49" charset="0"/>
              </a:rPr>
              <a:t> </a:t>
            </a:r>
            <a:r>
              <a:rPr lang="en-US" sz="1500" dirty="0" smtClean="0">
                <a:latin typeface="Consolas" panose="020B0609020204030204" pitchFamily="49" charset="0"/>
              </a:rPr>
              <a:t>   );</a:t>
            </a:r>
            <a:endParaRPr lang="en-US" sz="1500" dirty="0">
              <a:latin typeface="Consolas" panose="020B0609020204030204" pitchFamily="49" charset="0"/>
            </a:endParaRPr>
          </a:p>
          <a:p>
            <a:pPr marL="800100" lvl="2" indent="0">
              <a:buNone/>
            </a:pPr>
            <a:r>
              <a:rPr lang="en-US" sz="1500" dirty="0" smtClean="0">
                <a:latin typeface="Consolas" panose="020B0609020204030204" pitchFamily="49" charset="0"/>
              </a:rPr>
              <a:t>}</a:t>
            </a:r>
            <a:endParaRPr lang="en-CA" sz="1500" dirty="0"/>
          </a:p>
        </p:txBody>
      </p:sp>
    </p:spTree>
    <p:extLst>
      <p:ext uri="{BB962C8B-B14F-4D97-AF65-F5344CB8AC3E}">
        <p14:creationId xmlns:p14="http://schemas.microsoft.com/office/powerpoint/2010/main" val="4055070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alternative: protect your data</a:t>
            </a:r>
            <a:endParaRPr lang="en-CA" dirty="0"/>
          </a:p>
        </p:txBody>
      </p:sp>
      <p:sp>
        <p:nvSpPr>
          <p:cNvPr id="3" name="Content Placeholder 2"/>
          <p:cNvSpPr>
            <a:spLocks noGrp="1"/>
          </p:cNvSpPr>
          <p:nvPr>
            <p:ph idx="1"/>
          </p:nvPr>
        </p:nvSpPr>
        <p:spPr/>
        <p:txBody>
          <a:bodyPr/>
          <a:lstStyle/>
          <a:p>
            <a:r>
              <a:rPr lang="en-US" dirty="0" smtClean="0"/>
              <a:t>The alternative is easy: do not let users access your data</a:t>
            </a:r>
          </a:p>
          <a:p>
            <a:pPr marL="800100" lvl="2" indent="0">
              <a:buNone/>
            </a:pPr>
            <a:r>
              <a:rPr lang="en-US" dirty="0" smtClean="0">
                <a:latin typeface="Consolas" panose="020B0609020204030204" pitchFamily="49" charset="0"/>
              </a:rPr>
              <a:t>class Rational {</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public:</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 Member functions...</a:t>
            </a:r>
          </a:p>
          <a:p>
            <a:pPr marL="800100" lvl="2" indent="0">
              <a:buNone/>
            </a:pPr>
            <a:endParaRPr lang="en-US" dirty="0">
              <a:latin typeface="Consolas" panose="020B0609020204030204" pitchFamily="49" charset="0"/>
            </a:endParaRPr>
          </a:p>
          <a:p>
            <a:pPr marL="800100" lvl="2" indent="0">
              <a:buNone/>
            </a:pPr>
            <a:r>
              <a:rPr lang="en-US" b="1" dirty="0" smtClean="0">
                <a:solidFill>
                  <a:srgbClr val="FF4747"/>
                </a:solidFill>
                <a:latin typeface="Consolas" panose="020B0609020204030204" pitchFamily="49" charset="0"/>
              </a:rPr>
              <a:t>    protected:</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int</a:t>
            </a:r>
            <a:r>
              <a:rPr lang="en-US" dirty="0" smtClean="0">
                <a:latin typeface="Consolas" panose="020B0609020204030204" pitchFamily="49" charset="0"/>
              </a:rPr>
              <a:t> numerator;</a:t>
            </a:r>
          </a:p>
          <a:p>
            <a:pPr marL="800100" lvl="2" indent="0">
              <a:buNone/>
            </a:pPr>
            <a:r>
              <a:rPr lang="en-US" dirty="0">
                <a:latin typeface="Consolas" panose="020B0609020204030204" pitchFamily="49" charset="0"/>
              </a:rPr>
              <a:t> </a:t>
            </a:r>
            <a:r>
              <a:rPr lang="en-US" dirty="0" smtClean="0">
                <a:latin typeface="Consolas" panose="020B0609020204030204" pitchFamily="49" charset="0"/>
              </a:rPr>
              <a:t>       unsigned </a:t>
            </a:r>
            <a:r>
              <a:rPr lang="en-US" dirty="0" err="1" smtClean="0">
                <a:latin typeface="Consolas" panose="020B0609020204030204" pitchFamily="49" charset="0"/>
              </a:rPr>
              <a:t>int</a:t>
            </a:r>
            <a:r>
              <a:rPr lang="en-US" dirty="0" smtClean="0">
                <a:latin typeface="Consolas" panose="020B0609020204030204" pitchFamily="49" charset="0"/>
              </a:rPr>
              <a:t> denominator;</a:t>
            </a:r>
          </a:p>
          <a:p>
            <a:pPr marL="800100" lvl="2" indent="0">
              <a:buNone/>
            </a:pPr>
            <a:r>
              <a:rPr lang="en-US" dirty="0" smtClean="0">
                <a:latin typeface="Consolas" panose="020B0609020204030204" pitchFamily="49" charset="0"/>
              </a:rPr>
              <a:t>};</a:t>
            </a:r>
            <a:endParaRPr lang="en-US" dirty="0">
              <a:latin typeface="Consolas" panose="020B0609020204030204" pitchFamily="49" charset="0"/>
            </a:endParaRPr>
          </a:p>
          <a:p>
            <a:pPr algn="l"/>
            <a:endParaRPr lang="en-CA" dirty="0" smtClean="0"/>
          </a:p>
        </p:txBody>
      </p:sp>
    </p:spTree>
    <p:extLst>
      <p:ext uri="{BB962C8B-B14F-4D97-AF65-F5344CB8AC3E}">
        <p14:creationId xmlns:p14="http://schemas.microsoft.com/office/powerpoint/2010/main" val="1676213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protection</a:t>
            </a:r>
            <a:endParaRPr lang="en-CA" dirty="0"/>
          </a:p>
        </p:txBody>
      </p:sp>
      <p:sp>
        <p:nvSpPr>
          <p:cNvPr id="3" name="Content Placeholder 2"/>
          <p:cNvSpPr>
            <a:spLocks noGrp="1"/>
          </p:cNvSpPr>
          <p:nvPr>
            <p:ph idx="1"/>
          </p:nvPr>
        </p:nvSpPr>
        <p:spPr/>
        <p:txBody>
          <a:bodyPr>
            <a:noAutofit/>
          </a:bodyPr>
          <a:lstStyle/>
          <a:p>
            <a:r>
              <a:rPr lang="en-US" dirty="0" smtClean="0"/>
              <a:t>What does data protection do?</a:t>
            </a:r>
          </a:p>
          <a:p>
            <a:pPr lvl="1"/>
            <a:r>
              <a:rPr lang="en-US" dirty="0" smtClean="0"/>
              <a:t>Any member function within a class can:</a:t>
            </a:r>
          </a:p>
          <a:p>
            <a:pPr lvl="2"/>
            <a:r>
              <a:rPr lang="en-US" dirty="0" smtClean="0"/>
              <a:t>Access member variables that are protected within that class</a:t>
            </a:r>
          </a:p>
          <a:p>
            <a:pPr lvl="2"/>
            <a:r>
              <a:rPr lang="en-US" dirty="0" smtClean="0"/>
              <a:t>Call member functions that are protected within that class</a:t>
            </a:r>
          </a:p>
          <a:p>
            <a:pPr lvl="1"/>
            <a:r>
              <a:rPr lang="en-US" dirty="0" smtClean="0"/>
              <a:t>Users of a class can only:</a:t>
            </a:r>
          </a:p>
          <a:p>
            <a:pPr lvl="2"/>
            <a:r>
              <a:rPr lang="en-US" dirty="0" smtClean="0"/>
              <a:t>Access member variables that are public</a:t>
            </a:r>
          </a:p>
          <a:p>
            <a:pPr lvl="2"/>
            <a:r>
              <a:rPr lang="en-US" dirty="0" smtClean="0"/>
              <a:t>Call member functions that are public</a:t>
            </a:r>
          </a:p>
        </p:txBody>
      </p:sp>
    </p:spTree>
    <p:extLst>
      <p:ext uri="{BB962C8B-B14F-4D97-AF65-F5344CB8AC3E}">
        <p14:creationId xmlns:p14="http://schemas.microsoft.com/office/powerpoint/2010/main" val="206824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interface</a:t>
            </a:r>
            <a:endParaRPr lang="en-CA" dirty="0"/>
          </a:p>
        </p:txBody>
      </p:sp>
      <p:sp>
        <p:nvSpPr>
          <p:cNvPr id="3" name="Content Placeholder 2"/>
          <p:cNvSpPr>
            <a:spLocks noGrp="1"/>
          </p:cNvSpPr>
          <p:nvPr>
            <p:ph idx="1"/>
          </p:nvPr>
        </p:nvSpPr>
        <p:spPr/>
        <p:txBody>
          <a:bodyPr>
            <a:noAutofit/>
          </a:bodyPr>
          <a:lstStyle/>
          <a:p>
            <a:r>
              <a:rPr lang="en-US" dirty="0" smtClean="0"/>
              <a:t>The public member functions and variables (if any) are described as the </a:t>
            </a:r>
            <a:r>
              <a:rPr lang="en-US" i="1" dirty="0" smtClean="0"/>
              <a:t>interface </a:t>
            </a:r>
            <a:r>
              <a:rPr lang="en-US" dirty="0" smtClean="0"/>
              <a:t>of the class</a:t>
            </a:r>
          </a:p>
          <a:p>
            <a:pPr lvl="1"/>
            <a:r>
              <a:rPr lang="en-US" dirty="0" smtClean="0"/>
              <a:t>They describe how a user can access and manipulate the class</a:t>
            </a:r>
          </a:p>
          <a:p>
            <a:pPr lvl="1"/>
            <a:r>
              <a:rPr lang="en-US" dirty="0" smtClean="0"/>
              <a:t>In many cases, most private member variables are protected</a:t>
            </a:r>
          </a:p>
          <a:p>
            <a:pPr lvl="1"/>
            <a:endParaRPr lang="en-US" dirty="0" smtClean="0"/>
          </a:p>
          <a:p>
            <a:r>
              <a:rPr lang="en-US" dirty="0" smtClean="0"/>
              <a:t>Member functions extraneous or ancillary to the class are protected</a:t>
            </a:r>
          </a:p>
          <a:p>
            <a:pPr lvl="1"/>
            <a:r>
              <a:rPr lang="en-US" dirty="0" smtClean="0"/>
              <a:t>You do not use a rational number class to calculate the </a:t>
            </a:r>
            <a:r>
              <a:rPr lang="en-US" dirty="0" err="1" smtClean="0"/>
              <a:t>gcd</a:t>
            </a:r>
            <a:endParaRPr lang="en-US" dirty="0" smtClean="0"/>
          </a:p>
          <a:p>
            <a:pPr lvl="1"/>
            <a:r>
              <a:rPr lang="en-US" dirty="0" smtClean="0"/>
              <a:t>Protected member functions are often described as </a:t>
            </a:r>
            <a:r>
              <a:rPr lang="en-US" i="1" dirty="0" smtClean="0"/>
              <a:t>helper functions</a:t>
            </a:r>
            <a:endParaRPr lang="en-US" dirty="0" smtClean="0"/>
          </a:p>
        </p:txBody>
      </p:sp>
    </p:spTree>
    <p:extLst>
      <p:ext uri="{BB962C8B-B14F-4D97-AF65-F5344CB8AC3E}">
        <p14:creationId xmlns:p14="http://schemas.microsoft.com/office/powerpoint/2010/main" val="3495158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protection</a:t>
            </a:r>
            <a:endParaRPr lang="en-CA" dirty="0"/>
          </a:p>
        </p:txBody>
      </p:sp>
      <p:sp>
        <p:nvSpPr>
          <p:cNvPr id="3" name="Content Placeholder 2"/>
          <p:cNvSpPr>
            <a:spLocks noGrp="1"/>
          </p:cNvSpPr>
          <p:nvPr>
            <p:ph idx="1"/>
          </p:nvPr>
        </p:nvSpPr>
        <p:spPr/>
        <p:txBody>
          <a:bodyPr>
            <a:noAutofit/>
          </a:bodyPr>
          <a:lstStyle/>
          <a:p>
            <a:r>
              <a:rPr lang="en-US" dirty="0" smtClean="0"/>
              <a:t>For example:</a:t>
            </a:r>
          </a:p>
          <a:p>
            <a:pPr lvl="1"/>
            <a:r>
              <a:rPr lang="en-US" dirty="0" smtClean="0"/>
              <a:t>In the rational number class:</a:t>
            </a:r>
          </a:p>
          <a:p>
            <a:pPr lvl="2"/>
            <a:r>
              <a:rPr lang="en-US" dirty="0" smtClean="0"/>
              <a:t>Both the numerator and denominator should be protected</a:t>
            </a:r>
          </a:p>
          <a:p>
            <a:pPr lvl="2"/>
            <a:r>
              <a:rPr lang="en-US" dirty="0" smtClean="0"/>
              <a:t>Calculating the greatest common divisor really has nothing tying it in to rational numbers—it is a tool used for the rational number class, so there is not </a:t>
            </a:r>
          </a:p>
          <a:p>
            <a:pPr lvl="1"/>
            <a:r>
              <a:rPr lang="en-US" dirty="0" smtClean="0"/>
              <a:t>Users of a class can only:</a:t>
            </a:r>
          </a:p>
          <a:p>
            <a:pPr lvl="2"/>
            <a:r>
              <a:rPr lang="en-US" dirty="0" smtClean="0"/>
              <a:t>Access member variables that are public</a:t>
            </a:r>
          </a:p>
          <a:p>
            <a:pPr lvl="2"/>
            <a:r>
              <a:rPr lang="en-US" dirty="0" smtClean="0"/>
              <a:t>Call member functions that are public</a:t>
            </a:r>
          </a:p>
        </p:txBody>
      </p:sp>
    </p:spTree>
    <p:extLst>
      <p:ext uri="{BB962C8B-B14F-4D97-AF65-F5344CB8AC3E}">
        <p14:creationId xmlns:p14="http://schemas.microsoft.com/office/powerpoint/2010/main" val="1185362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76842</TotalTime>
  <Words>1010</Words>
  <Application>Microsoft Office PowerPoint</Application>
  <PresentationFormat>On-screen Show (4:3)</PresentationFormat>
  <Paragraphs>144</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ＭＳ Ｐゴシック</vt:lpstr>
      <vt:lpstr>Arial</vt:lpstr>
      <vt:lpstr>Calibri</vt:lpstr>
      <vt:lpstr>Consolas</vt:lpstr>
      <vt:lpstr>Constantia</vt:lpstr>
      <vt:lpstr>Georgia</vt:lpstr>
      <vt:lpstr>Times New Roman</vt:lpstr>
      <vt:lpstr>Custom Design</vt:lpstr>
      <vt:lpstr>Dynamic allocation of classes</vt:lpstr>
      <vt:lpstr>Outline</vt:lpstr>
      <vt:lpstr>Accessing member variables</vt:lpstr>
      <vt:lpstr>Accessing member variables</vt:lpstr>
      <vt:lpstr>Accessing member variables</vt:lpstr>
      <vt:lpstr>The alternative: protect your data</vt:lpstr>
      <vt:lpstr>Data protection</vt:lpstr>
      <vt:lpstr>The interface</vt:lpstr>
      <vt:lpstr>Data protection</vt:lpstr>
      <vt:lpstr>Manipulating member variables</vt:lpstr>
      <vt:lpstr>Manipulating member variables</vt:lpstr>
      <vt:lpstr>Manipulating member variables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1330</cp:revision>
  <dcterms:created xsi:type="dcterms:W3CDTF">2009-09-11T23:00:44Z</dcterms:created>
  <dcterms:modified xsi:type="dcterms:W3CDTF">2019-07-08T21:18:27Z</dcterms:modified>
</cp:coreProperties>
</file>